
<file path=[Content_Types].xml><?xml version="1.0" encoding="utf-8"?>
<Types xmlns="http://schemas.openxmlformats.org/package/2006/content-types">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4" r:id="rId9"/>
    <p:sldId id="263" r:id="rId1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1pPr>
    <a:lvl2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2pPr>
    <a:lvl3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3pPr>
    <a:lvl4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4pPr>
    <a:lvl5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5pPr>
    <a:lvl6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6pPr>
    <a:lvl7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7pPr>
    <a:lvl8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8pPr>
    <a:lvl9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firstCol>
    <a:la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38100" cap="flat">
              <a:solidFill>
                <a:srgbClr val="FFFFFF"/>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69696">
              <a:alpha val="5000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1" d="100"/>
          <a:sy n="41" d="100"/>
        </p:scale>
        <p:origin x="691"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
</file>

<file path=ppt/media/image2.tif>
</file>

<file path=ppt/media/image3.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Presentation Title</a:t>
            </a:r>
          </a:p>
        </p:txBody>
      </p:sp>
      <p:sp>
        <p:nvSpPr>
          <p:cNvPr id="12" name="Author and Date"/>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13" name="Body Level One…"/>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1pPr>
            <a:lvl2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2pPr>
            <a:lvl3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3pPr>
            <a:lvl4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4pPr>
            <a:lvl5pPr marL="0" indent="0" algn="ctr">
              <a:spcBef>
                <a:spcPts val="0"/>
              </a:spcBef>
              <a:buClrTx/>
              <a:buSzTx/>
              <a:buNone/>
              <a:defRPr sz="8400" spc="-252">
                <a:gradFill flip="none" rotWithShape="1">
                  <a:gsLst>
                    <a:gs pos="0">
                      <a:srgbClr val="FFFFFF"/>
                    </a:gs>
                    <a:gs pos="100000">
                      <a:srgbClr val="929292"/>
                    </a:gs>
                  </a:gsLst>
                  <a:lin ang="5400000" scaled="0"/>
                </a:gradFill>
                <a:latin typeface="Graphik Medium"/>
                <a:ea typeface="Graphik Medium"/>
                <a:cs typeface="Graphik Medium"/>
                <a:sym typeface="Graphik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1pPr>
            <a:lvl2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2pPr>
            <a:lvl3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3pPr>
            <a:lvl4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4pPr>
            <a:lvl5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 Medium"/>
                <a:ea typeface="Graphik Medium"/>
                <a:cs typeface="Graphik Medium"/>
                <a:sym typeface="Graphik Medium"/>
              </a:defRPr>
            </a:lvl1pPr>
          </a:lstStyle>
          <a:p>
            <a:r>
              <a:t>Attribution</a:t>
            </a:r>
          </a:p>
        </p:txBody>
      </p:sp>
      <p:sp>
        <p:nvSpPr>
          <p:cNvPr id="116" name="Body Level One…"/>
          <p:cNvSpPr txBox="1">
            <a:spLocks noGrp="1"/>
          </p:cNvSpPr>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1pPr>
            <a:lvl2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2pPr>
            <a:lvl3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3pPr>
            <a:lvl4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4pPr>
            <a:lvl5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482346840_2880x1920.jpg"/>
          <p:cNvSpPr>
            <a:spLocks noGrp="1"/>
          </p:cNvSpPr>
          <p:nvPr>
            <p:ph type="pic" sz="half" idx="21"/>
          </p:nvPr>
        </p:nvSpPr>
        <p:spPr>
          <a:xfrm>
            <a:off x="12192000" y="6229350"/>
            <a:ext cx="12192000" cy="8128000"/>
          </a:xfrm>
          <a:prstGeom prst="rect">
            <a:avLst/>
          </a:prstGeom>
        </p:spPr>
        <p:txBody>
          <a:bodyPr lIns="91439" tIns="45719" rIns="91439" bIns="45719">
            <a:noAutofit/>
          </a:bodyPr>
          <a:lstStyle/>
          <a:p>
            <a:endParaRPr/>
          </a:p>
        </p:txBody>
      </p:sp>
      <p:sp>
        <p:nvSpPr>
          <p:cNvPr id="125" name="908252162_2439x1626.jpg"/>
          <p:cNvSpPr>
            <a:spLocks noGrp="1"/>
          </p:cNvSpPr>
          <p:nvPr>
            <p:ph type="pic" sz="half" idx="22"/>
          </p:nvPr>
        </p:nvSpPr>
        <p:spPr>
          <a:xfrm>
            <a:off x="12192000" y="-641351"/>
            <a:ext cx="12192000" cy="8128001"/>
          </a:xfrm>
          <a:prstGeom prst="rect">
            <a:avLst/>
          </a:prstGeom>
        </p:spPr>
        <p:txBody>
          <a:bodyPr lIns="91439" tIns="45719" rIns="91439" bIns="45719">
            <a:noAutofit/>
          </a:bodyPr>
          <a:lstStyle/>
          <a:p>
            <a:endParaRPr/>
          </a:p>
        </p:txBody>
      </p:sp>
      <p:sp>
        <p:nvSpPr>
          <p:cNvPr id="126" name="579215462_1440x2158.jpg"/>
          <p:cNvSpPr>
            <a:spLocks noGrp="1"/>
          </p:cNvSpPr>
          <p:nvPr>
            <p:ph type="pic" idx="23"/>
          </p:nvPr>
        </p:nvSpPr>
        <p:spPr>
          <a:xfrm>
            <a:off x="-1" y="-2258501"/>
            <a:ext cx="12166601" cy="18233003"/>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0" y="-762000"/>
            <a:ext cx="24384000" cy="152400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 Medium"/>
                <a:ea typeface="Graphik Medium"/>
                <a:cs typeface="Graphik Medium"/>
                <a:sym typeface="Graphik Medium"/>
              </a:defRPr>
            </a:lvl1pPr>
          </a:lstStyle>
          <a:p>
            <a:r>
              <a:t>Author and Date</a:t>
            </a: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6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6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6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6400">
                <a:solidFill>
                  <a:srgbClr val="D5D5D5"/>
                </a:solidFill>
                <a:latin typeface="Graphik Medium"/>
                <a:ea typeface="Graphik Medium"/>
                <a:cs typeface="Graphik Medium"/>
                <a:sym typeface="Graphik Medium"/>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Image"/>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70000" y="3886200"/>
            <a:ext cx="9652000" cy="3200202"/>
          </a:xfrm>
          <a:prstGeom prst="rect">
            <a:avLst/>
          </a:prstGeom>
        </p:spPr>
        <p:txBody>
          <a:bodyPr/>
          <a:lstStyle/>
          <a:p>
            <a:r>
              <a:t>Slide Title</a:t>
            </a:r>
          </a:p>
        </p:txBody>
      </p:sp>
      <p:sp>
        <p:nvSpPr>
          <p:cNvPr id="34" name="Body Level One…"/>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vl2pPr marL="0" indent="0" algn="ctr" defTabSz="825500">
              <a:spcBef>
                <a:spcPts val="0"/>
              </a:spcBef>
              <a:buClrTx/>
              <a:buSzTx/>
              <a:buNone/>
              <a:defRPr sz="5400">
                <a:solidFill>
                  <a:srgbClr val="D5D5D5"/>
                </a:solidFill>
                <a:latin typeface="Graphik Medium"/>
                <a:ea typeface="Graphik Medium"/>
                <a:cs typeface="Graphik Medium"/>
                <a:sym typeface="Graphik Medium"/>
              </a:defRPr>
            </a:lvl2pPr>
            <a:lvl3pPr marL="0" indent="0" algn="ctr" defTabSz="825500">
              <a:spcBef>
                <a:spcPts val="0"/>
              </a:spcBef>
              <a:buClrTx/>
              <a:buSzTx/>
              <a:buNone/>
              <a:defRPr sz="5400">
                <a:solidFill>
                  <a:srgbClr val="D5D5D5"/>
                </a:solidFill>
                <a:latin typeface="Graphik Medium"/>
                <a:ea typeface="Graphik Medium"/>
                <a:cs typeface="Graphik Medium"/>
                <a:sym typeface="Graphik Medium"/>
              </a:defRPr>
            </a:lvl3pPr>
            <a:lvl4pPr marL="0" indent="0" algn="ctr" defTabSz="825500">
              <a:spcBef>
                <a:spcPts val="0"/>
              </a:spcBef>
              <a:buClrTx/>
              <a:buSzTx/>
              <a:buNone/>
              <a:defRPr sz="5400">
                <a:solidFill>
                  <a:srgbClr val="D5D5D5"/>
                </a:solidFill>
                <a:latin typeface="Graphik Medium"/>
                <a:ea typeface="Graphik Medium"/>
                <a:cs typeface="Graphik Medium"/>
                <a:sym typeface="Graphik Medium"/>
              </a:defRPr>
            </a:lvl4pPr>
            <a:lvl5pPr marL="0" indent="0" algn="ctr" defTabSz="825500">
              <a:spcBef>
                <a:spcPts val="0"/>
              </a:spcBef>
              <a:buClrTx/>
              <a:buSzTx/>
              <a:buNone/>
              <a:defRPr sz="5400">
                <a:solidFill>
                  <a:srgbClr val="D5D5D5"/>
                </a:solidFill>
                <a:latin typeface="Graphik Medium"/>
                <a:ea typeface="Graphik Medium"/>
                <a:cs typeface="Graphik Medium"/>
                <a:sym typeface="Graphik Medium"/>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70000" y="4269316"/>
            <a:ext cx="21844000" cy="8432801"/>
          </a:xfrm>
          <a:prstGeom prst="rect">
            <a:avLst/>
          </a:prstGeom>
        </p:spPr>
        <p:txBody>
          <a:bodyPr numCol="2" spcCol="109220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579215462_1440x2158.jpg"/>
          <p:cNvSpPr>
            <a:spLocks noGrp="1"/>
          </p:cNvSpPr>
          <p:nvPr>
            <p:ph type="pic" idx="21"/>
          </p:nvPr>
        </p:nvSpPr>
        <p:spPr>
          <a:xfrm>
            <a:off x="12204700" y="-2277533"/>
            <a:ext cx="12192000" cy="18271067"/>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1270000" y="838200"/>
            <a:ext cx="9652000" cy="1549400"/>
          </a:xfrm>
          <a:prstGeom prst="rect">
            <a:avLst/>
          </a:prstGeom>
        </p:spPr>
        <p:txBody>
          <a:bodyPr/>
          <a:lstStyle/>
          <a:p>
            <a:r>
              <a:t>Slide Title</a:t>
            </a:r>
          </a:p>
        </p:txBody>
      </p:sp>
      <p:sp>
        <p:nvSpPr>
          <p:cNvPr id="62" name="Body Level One…"/>
          <p:cNvSpPr txBox="1">
            <a:spLocks noGrp="1"/>
          </p:cNvSpPr>
          <p:nvPr>
            <p:ph type="body" sz="half" idx="1" hasCustomPrompt="1"/>
          </p:nvPr>
        </p:nvSpPr>
        <p:spPr>
          <a:xfrm>
            <a:off x="1270000" y="4267200"/>
            <a:ext cx="9652000" cy="8432800"/>
          </a:xfrm>
          <a:prstGeom prst="rect">
            <a:avLst/>
          </a:prstGeom>
        </p:spPr>
        <p:txBody>
          <a:bodyPr/>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70000" y="812800"/>
            <a:ext cx="21844000" cy="1562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 Medium"/>
                <a:ea typeface="Graphik Medium"/>
                <a:cs typeface="Graphik Medium"/>
                <a:sym typeface="Graphik Medium"/>
              </a:defRPr>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0" defTabSz="825500">
              <a:buClrTx/>
              <a:buSzTx/>
              <a:buNone/>
              <a:defRPr sz="5500" spc="-55"/>
            </a:lvl2pPr>
            <a:lvl3pPr marL="0" indent="0" defTabSz="825500">
              <a:buClrTx/>
              <a:buSzTx/>
              <a:buNone/>
              <a:defRPr sz="5500" spc="-55"/>
            </a:lvl3pPr>
            <a:lvl4pPr marL="0" indent="0" defTabSz="825500">
              <a:buClrTx/>
              <a:buSzTx/>
              <a:buNone/>
              <a:defRPr sz="5500" spc="-55"/>
            </a:lvl4pPr>
            <a:lvl5pPr marL="0" indent="0" defTabSz="825500">
              <a:buClrTx/>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Slide Title</a:t>
            </a:r>
          </a:p>
        </p:txBody>
      </p:sp>
      <p:sp>
        <p:nvSpPr>
          <p:cNvPr id="3" name="Body Level One…"/>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ti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3.tif"/><Relationship Id="rId2" Type="http://schemas.openxmlformats.org/officeDocument/2006/relationships/image" Target="../media/image2.tif"/><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Ayush jaiswal(AP18110010616)…"/>
          <p:cNvSpPr txBox="1">
            <a:spLocks noGrp="1"/>
          </p:cNvSpPr>
          <p:nvPr>
            <p:ph type="subTitle" sz="quarter" idx="1"/>
          </p:nvPr>
        </p:nvSpPr>
        <p:spPr>
          <a:xfrm>
            <a:off x="1074893" y="9167599"/>
            <a:ext cx="21844000" cy="2512352"/>
          </a:xfrm>
          <a:prstGeom prst="rect">
            <a:avLst/>
          </a:prstGeom>
        </p:spPr>
        <p:txBody>
          <a:bodyPr/>
          <a:lstStyle/>
          <a:p>
            <a:pPr algn="r" defTabSz="379729">
              <a:defRPr sz="2944"/>
            </a:pPr>
            <a:r>
              <a:rPr dirty="0"/>
              <a:t>                 </a:t>
            </a:r>
          </a:p>
          <a:p>
            <a:pPr algn="r" defTabSz="379729">
              <a:defRPr sz="2944"/>
            </a:pPr>
            <a:endParaRPr dirty="0"/>
          </a:p>
          <a:p>
            <a:pPr algn="r" defTabSz="379729">
              <a:defRPr sz="2944"/>
            </a:pPr>
            <a:r>
              <a:rPr dirty="0"/>
              <a:t>                                                      Ayush </a:t>
            </a:r>
            <a:r>
              <a:rPr lang="en-IN" dirty="0"/>
              <a:t>J</a:t>
            </a:r>
            <a:r>
              <a:rPr dirty="0" err="1"/>
              <a:t>aiswal</a:t>
            </a:r>
            <a:r>
              <a:rPr lang="en-IN" dirty="0"/>
              <a:t> </a:t>
            </a:r>
            <a:r>
              <a:rPr dirty="0"/>
              <a:t>(AP18110010616)</a:t>
            </a:r>
          </a:p>
          <a:p>
            <a:pPr algn="r" defTabSz="379729">
              <a:defRPr sz="2944"/>
            </a:pPr>
            <a:r>
              <a:rPr dirty="0"/>
              <a:t>                                                    Sai </a:t>
            </a:r>
            <a:r>
              <a:rPr lang="en-IN" dirty="0"/>
              <a:t>M</a:t>
            </a:r>
            <a:r>
              <a:rPr dirty="0" err="1"/>
              <a:t>ounika</a:t>
            </a:r>
            <a:r>
              <a:rPr lang="en-IN" dirty="0"/>
              <a:t> </a:t>
            </a:r>
            <a:r>
              <a:rPr dirty="0"/>
              <a:t>(AP18110010647)</a:t>
            </a:r>
          </a:p>
          <a:p>
            <a:pPr algn="r" defTabSz="379729">
              <a:defRPr sz="2944"/>
            </a:pPr>
            <a:r>
              <a:rPr dirty="0"/>
              <a:t>                                                      Yash Tripathi</a:t>
            </a:r>
            <a:r>
              <a:rPr lang="en-IN" dirty="0"/>
              <a:t> </a:t>
            </a:r>
            <a:r>
              <a:rPr dirty="0"/>
              <a:t>(AP18110010630)</a:t>
            </a:r>
          </a:p>
        </p:txBody>
      </p:sp>
      <p:sp>
        <p:nvSpPr>
          <p:cNvPr id="154" name="Text"/>
          <p:cNvSpPr txBox="1"/>
          <p:nvPr/>
        </p:nvSpPr>
        <p:spPr>
          <a:xfrm>
            <a:off x="11549024" y="6402385"/>
            <a:ext cx="1327405" cy="908305"/>
          </a:xfrm>
          <a:prstGeom prst="rect">
            <a:avLst/>
          </a:prstGeom>
          <a:ln w="12700">
            <a:miter lim="400000"/>
          </a:ln>
        </p:spPr>
        <p:txBody>
          <a:bodyPr wrap="none" lIns="50800" tIns="50800" rIns="50800" bIns="50800" anchor="ctr">
            <a:spAutoFit/>
          </a:bodyPr>
          <a:lstStyle/>
          <a:p>
            <a:pPr>
              <a:defRPr>
                <a:latin typeface="Graphik Medium"/>
                <a:ea typeface="Graphik Medium"/>
                <a:cs typeface="Graphik Medium"/>
                <a:sym typeface="Graphik Medium"/>
              </a:defRPr>
            </a:pPr>
            <a:endParaRPr/>
          </a:p>
        </p:txBody>
      </p:sp>
      <p:sp>
        <p:nvSpPr>
          <p:cNvPr id="5" name="Title 4">
            <a:extLst>
              <a:ext uri="{FF2B5EF4-FFF2-40B4-BE49-F238E27FC236}">
                <a16:creationId xmlns:a16="http://schemas.microsoft.com/office/drawing/2014/main" id="{89E94E84-2B31-4D03-A54C-9C9977C39A59}"/>
              </a:ext>
            </a:extLst>
          </p:cNvPr>
          <p:cNvSpPr>
            <a:spLocks noGrp="1"/>
          </p:cNvSpPr>
          <p:nvPr>
            <p:ph type="title"/>
          </p:nvPr>
        </p:nvSpPr>
        <p:spPr/>
        <p:txBody>
          <a:bodyPr/>
          <a:lstStyle/>
          <a:p>
            <a:r>
              <a:rPr lang="en-US" dirty="0"/>
              <a:t>Communication over socket using AES algorithm</a:t>
            </a:r>
            <a:endParaRPr lang="en-IN" dirty="0"/>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PROBLEM STATEMENT"/>
          <p:cNvSpPr txBox="1">
            <a:spLocks noGrp="1"/>
          </p:cNvSpPr>
          <p:nvPr>
            <p:ph type="title"/>
          </p:nvPr>
        </p:nvSpPr>
        <p:spPr>
          <a:prstGeom prst="rect">
            <a:avLst/>
          </a:prstGeom>
        </p:spPr>
        <p:txBody>
          <a:bodyPr/>
          <a:lstStyle/>
          <a:p>
            <a:r>
              <a:t>PROBLEM STATEMENT</a:t>
            </a:r>
          </a:p>
        </p:txBody>
      </p:sp>
      <p:sp>
        <p:nvSpPr>
          <p:cNvPr id="158" name="To encrypt the Communication over Socket using AES (Advanced Encryption Standard) algorithm."/>
          <p:cNvSpPr txBox="1">
            <a:spLocks noGrp="1"/>
          </p:cNvSpPr>
          <p:nvPr>
            <p:ph type="body" idx="1"/>
          </p:nvPr>
        </p:nvSpPr>
        <p:spPr>
          <a:xfrm>
            <a:off x="1270000" y="4472473"/>
            <a:ext cx="21844000" cy="7134808"/>
          </a:xfrm>
          <a:prstGeom prst="rect">
            <a:avLst/>
          </a:prstGeom>
        </p:spPr>
        <p:txBody>
          <a:bodyPr>
            <a:normAutofit/>
          </a:bodyPr>
          <a:lstStyle>
            <a:lvl1pPr marL="0" indent="0" defTabSz="825500">
              <a:buClrTx/>
              <a:buSzTx/>
              <a:buNone/>
              <a:defRPr sz="5500" spc="-55"/>
            </a:lvl1pPr>
          </a:lstStyle>
          <a:p>
            <a:r>
              <a:rPr sz="8000" dirty="0"/>
              <a:t>To encrypt the Communication over Socket using AES (Advanced Encryption Standard) algorithm.</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APPROACH"/>
          <p:cNvSpPr txBox="1">
            <a:spLocks noGrp="1"/>
          </p:cNvSpPr>
          <p:nvPr>
            <p:ph type="title"/>
          </p:nvPr>
        </p:nvSpPr>
        <p:spPr>
          <a:prstGeom prst="rect">
            <a:avLst/>
          </a:prstGeom>
        </p:spPr>
        <p:txBody>
          <a:bodyPr/>
          <a:lstStyle/>
          <a:p>
            <a:r>
              <a:t>APPROACH</a:t>
            </a:r>
          </a:p>
        </p:txBody>
      </p:sp>
      <p:sp>
        <p:nvSpPr>
          <p:cNvPr id="162" name="We are using Ratchet Library of PHP to implement WebSocket. Web Sockets are used for Real Time communication. Once the user enters the text on input box and press send button, then the message gets encrypted using AES using a key as username of user with"/>
          <p:cNvSpPr txBox="1">
            <a:spLocks noGrp="1"/>
          </p:cNvSpPr>
          <p:nvPr>
            <p:ph type="body" idx="1"/>
          </p:nvPr>
        </p:nvSpPr>
        <p:spPr>
          <a:xfrm>
            <a:off x="1270000" y="3782009"/>
            <a:ext cx="21844000" cy="8432800"/>
          </a:xfrm>
          <a:prstGeom prst="rect">
            <a:avLst/>
          </a:prstGeom>
        </p:spPr>
        <p:txBody>
          <a:bodyPr>
            <a:normAutofit/>
          </a:bodyPr>
          <a:lstStyle/>
          <a:p>
            <a:pPr marL="685800" indent="-685800">
              <a:buFont typeface="Arial" panose="020B0604020202020204" pitchFamily="34" charset="0"/>
              <a:buChar char="•"/>
            </a:pPr>
            <a:r>
              <a:rPr lang="en-IN" dirty="0"/>
              <a:t>Ratchet Library of PHP is used to implement WebSocket.</a:t>
            </a:r>
          </a:p>
          <a:p>
            <a:pPr marL="685800" indent="-685800">
              <a:buFont typeface="Arial" panose="020B0604020202020204" pitchFamily="34" charset="0"/>
              <a:buChar char="•"/>
            </a:pPr>
            <a:endParaRPr lang="en-IN" dirty="0"/>
          </a:p>
          <a:p>
            <a:pPr marL="685800" indent="-685800">
              <a:buFont typeface="Arial" panose="020B0604020202020204" pitchFamily="34" charset="0"/>
              <a:buChar char="•"/>
            </a:pPr>
            <a:r>
              <a:rPr lang="en-IN" dirty="0"/>
              <a:t>Message gets encrypted on sender side and decrypted on Receiver side.</a:t>
            </a:r>
          </a:p>
          <a:p>
            <a:pPr marL="685800" indent="-685800">
              <a:buFont typeface="Arial" panose="020B0604020202020204" pitchFamily="34" charset="0"/>
              <a:buChar char="•"/>
            </a:pPr>
            <a:endParaRPr lang="en-IN" dirty="0"/>
          </a:p>
          <a:p>
            <a:pPr marL="685800" indent="-685800">
              <a:buFont typeface="Arial" panose="020B0604020202020204" pitchFamily="34" charset="0"/>
              <a:buChar char="•"/>
            </a:pPr>
            <a:r>
              <a:rPr lang="en-IN" dirty="0" err="1"/>
              <a:t>CryptoJS</a:t>
            </a:r>
            <a:r>
              <a:rPr lang="en-IN" dirty="0"/>
              <a:t> library is used for AES.</a:t>
            </a:r>
          </a:p>
          <a:p>
            <a:pPr marL="685800" indent="-685800">
              <a:buFont typeface="Arial" panose="020B0604020202020204" pitchFamily="34" charset="0"/>
              <a:buChar char="•"/>
            </a:pPr>
            <a:endParaRPr lang="en-IN" dirty="0"/>
          </a:p>
          <a:p>
            <a:pPr marL="685800" indent="-685800">
              <a:buFont typeface="Arial" panose="020B0604020202020204" pitchFamily="34" charset="0"/>
              <a:buChar char="•"/>
            </a:pPr>
            <a:r>
              <a:rPr lang="en-IN" dirty="0"/>
              <a:t>AES stands for Advanced Encryption Standard.</a:t>
            </a:r>
          </a:p>
          <a:p>
            <a:endParaRPr lang="en-IN"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Block diagram and algorithm"/>
          <p:cNvSpPr txBox="1">
            <a:spLocks noGrp="1"/>
          </p:cNvSpPr>
          <p:nvPr>
            <p:ph type="title"/>
          </p:nvPr>
        </p:nvSpPr>
        <p:spPr>
          <a:prstGeom prst="rect">
            <a:avLst/>
          </a:prstGeom>
        </p:spPr>
        <p:txBody>
          <a:bodyPr/>
          <a:lstStyle>
            <a:lvl1pPr defTabSz="561340">
              <a:defRPr sz="5712" spc="-171"/>
            </a:lvl1pPr>
          </a:lstStyle>
          <a:p>
            <a:r>
              <a:t>Block diagram and algorithm</a:t>
            </a:r>
          </a:p>
        </p:txBody>
      </p:sp>
      <p:sp>
        <p:nvSpPr>
          <p:cNvPr id="165" name="1. User 1 opens the Browser. Connection is established for User 1.…"/>
          <p:cNvSpPr txBox="1">
            <a:spLocks noGrp="1"/>
          </p:cNvSpPr>
          <p:nvPr>
            <p:ph type="body" sz="half" idx="1"/>
          </p:nvPr>
        </p:nvSpPr>
        <p:spPr>
          <a:prstGeom prst="rect">
            <a:avLst/>
          </a:prstGeom>
        </p:spPr>
        <p:txBody>
          <a:bodyPr/>
          <a:lstStyle/>
          <a:p>
            <a:pPr marL="0" indent="0" defTabSz="478790">
              <a:spcBef>
                <a:spcPts val="1300"/>
              </a:spcBef>
              <a:buClrTx/>
              <a:buSzTx/>
              <a:buNone/>
              <a:defRPr sz="3190" spc="-31"/>
            </a:pPr>
            <a:r>
              <a:t>1. User 1 opens the Browser. Connection is established for User 1. </a:t>
            </a:r>
            <a:endParaRPr sz="696" spc="-6"/>
          </a:p>
          <a:p>
            <a:pPr marL="0" indent="0" defTabSz="478790">
              <a:spcBef>
                <a:spcPts val="1300"/>
              </a:spcBef>
              <a:buClrTx/>
              <a:buSzTx/>
              <a:buNone/>
              <a:defRPr sz="3190" spc="-31"/>
            </a:pPr>
            <a:r>
              <a:t>2. User 2 opens the Browser. Connection is established for User 2. </a:t>
            </a:r>
            <a:endParaRPr sz="696" spc="-6"/>
          </a:p>
          <a:p>
            <a:pPr marL="0" indent="0" defTabSz="478790">
              <a:spcBef>
                <a:spcPts val="1300"/>
              </a:spcBef>
              <a:buClrTx/>
              <a:buSzTx/>
              <a:buNone/>
              <a:defRPr sz="3190" spc="-31"/>
            </a:pPr>
            <a:r>
              <a:t>3. User 1 inputs the message in the input box and press the Send Button. </a:t>
            </a:r>
            <a:endParaRPr sz="696" spc="-6"/>
          </a:p>
          <a:p>
            <a:pPr marL="0" indent="0" defTabSz="478790">
              <a:spcBef>
                <a:spcPts val="1300"/>
              </a:spcBef>
              <a:buClrTx/>
              <a:buSzTx/>
              <a:buNone/>
              <a:defRPr sz="3190" spc="-31"/>
            </a:pPr>
            <a:r>
              <a:t>4. On clicking the button, message gets encrypted using AES algorithm provided by CryptoJS </a:t>
            </a:r>
            <a:endParaRPr sz="696" spc="-6"/>
          </a:p>
          <a:p>
            <a:pPr marL="0" indent="0" defTabSz="478790">
              <a:spcBef>
                <a:spcPts val="1300"/>
              </a:spcBef>
              <a:buClrTx/>
              <a:buSzTx/>
              <a:buNone/>
              <a:defRPr sz="3190" spc="-31"/>
            </a:pPr>
            <a:r>
              <a:t>library of JavaScript. </a:t>
            </a:r>
            <a:endParaRPr sz="696" spc="-6"/>
          </a:p>
          <a:p>
            <a:pPr marL="0" indent="0" defTabSz="478790">
              <a:spcBef>
                <a:spcPts val="1300"/>
              </a:spcBef>
              <a:buClrTx/>
              <a:buSzTx/>
              <a:buNone/>
              <a:defRPr sz="3190" spc="-31"/>
            </a:pPr>
            <a:r>
              <a:t>5. Before User 2 receives the message, its decrypted using the same key used for Encryption. </a:t>
            </a:r>
            <a:endParaRPr sz="696" spc="-6"/>
          </a:p>
          <a:p>
            <a:pPr marL="0" indent="0" defTabSz="478790">
              <a:spcBef>
                <a:spcPts val="1300"/>
              </a:spcBef>
              <a:buClrTx/>
              <a:buSzTx/>
              <a:buNone/>
              <a:defRPr sz="3190" spc="-31"/>
            </a:pPr>
            <a:r>
              <a:t>6. User 2 receives the message. And hence this is how Communication is done.</a:t>
            </a:r>
            <a:endParaRPr sz="696" spc="-6"/>
          </a:p>
        </p:txBody>
      </p:sp>
      <p:pic>
        <p:nvPicPr>
          <p:cNvPr id="167" name="Image" descr="Image"/>
          <p:cNvPicPr>
            <a:picLocks noChangeAspect="1"/>
          </p:cNvPicPr>
          <p:nvPr/>
        </p:nvPicPr>
        <p:blipFill>
          <a:blip r:embed="rId2"/>
          <a:stretch>
            <a:fillRect/>
          </a:stretch>
        </p:blipFill>
        <p:spPr>
          <a:xfrm>
            <a:off x="12838922" y="4177268"/>
            <a:ext cx="10282333" cy="748830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Implementation details"/>
          <p:cNvSpPr txBox="1">
            <a:spLocks noGrp="1"/>
          </p:cNvSpPr>
          <p:nvPr>
            <p:ph type="title"/>
          </p:nvPr>
        </p:nvSpPr>
        <p:spPr>
          <a:prstGeom prst="rect">
            <a:avLst/>
          </a:prstGeom>
        </p:spPr>
        <p:txBody>
          <a:bodyPr/>
          <a:lstStyle/>
          <a:p>
            <a:r>
              <a:t>Implementation details</a:t>
            </a:r>
          </a:p>
        </p:txBody>
      </p:sp>
      <p:sp>
        <p:nvSpPr>
          <p:cNvPr id="171" name="When the sender sends the message, it is first encrypted using AES Encryption…"/>
          <p:cNvSpPr txBox="1">
            <a:spLocks noGrp="1"/>
          </p:cNvSpPr>
          <p:nvPr>
            <p:ph type="body" idx="1"/>
          </p:nvPr>
        </p:nvSpPr>
        <p:spPr>
          <a:prstGeom prst="rect">
            <a:avLst/>
          </a:prstGeom>
        </p:spPr>
        <p:txBody>
          <a:bodyPr/>
          <a:lstStyle/>
          <a:p>
            <a:pPr defTabSz="602615">
              <a:spcBef>
                <a:spcPts val="1700"/>
              </a:spcBef>
              <a:defRPr sz="4015" spc="-40"/>
            </a:pPr>
            <a:r>
              <a:rPr dirty="0"/>
              <a:t>When the sender sends the message, it is first encrypted using AES Encryption </a:t>
            </a:r>
            <a:endParaRPr sz="876" spc="-8" dirty="0"/>
          </a:p>
          <a:p>
            <a:pPr defTabSz="602615">
              <a:spcBef>
                <a:spcPts val="1700"/>
              </a:spcBef>
              <a:defRPr sz="4015" spc="-40"/>
            </a:pPr>
            <a:r>
              <a:rPr dirty="0"/>
              <a:t>method with the key as a username of user. Then the encrypted message is </a:t>
            </a:r>
            <a:endParaRPr sz="876" spc="-8" dirty="0"/>
          </a:p>
          <a:p>
            <a:pPr defTabSz="602615">
              <a:spcBef>
                <a:spcPts val="1700"/>
              </a:spcBef>
              <a:defRPr sz="4015" spc="-40"/>
            </a:pPr>
            <a:r>
              <a:rPr dirty="0"/>
              <a:t>sent over the server and it is decrypted towards the receiver end and the plain </a:t>
            </a:r>
            <a:endParaRPr sz="876" spc="-8" dirty="0"/>
          </a:p>
          <a:p>
            <a:pPr defTabSz="602615">
              <a:spcBef>
                <a:spcPts val="1700"/>
              </a:spcBef>
              <a:defRPr sz="4015" spc="-40"/>
            </a:pPr>
            <a:r>
              <a:rPr dirty="0"/>
              <a:t>text is shown to receiver. </a:t>
            </a:r>
            <a:endParaRPr sz="876" spc="-8" dirty="0"/>
          </a:p>
          <a:p>
            <a:pPr defTabSz="602615">
              <a:spcBef>
                <a:spcPts val="1700"/>
              </a:spcBef>
              <a:defRPr sz="4015" spc="-40"/>
            </a:pPr>
            <a:r>
              <a:rPr dirty="0"/>
              <a:t>For AES encryption and decryption, </a:t>
            </a:r>
            <a:r>
              <a:rPr dirty="0" err="1"/>
              <a:t>CryptoJS</a:t>
            </a:r>
            <a:r>
              <a:rPr dirty="0"/>
              <a:t> library of JavaScript is used. </a:t>
            </a:r>
            <a:endParaRPr sz="876" spc="-8" dirty="0"/>
          </a:p>
          <a:p>
            <a:pPr defTabSz="602615">
              <a:spcBef>
                <a:spcPts val="1700"/>
              </a:spcBef>
              <a:defRPr sz="4015" spc="-40"/>
            </a:pPr>
            <a:r>
              <a:rPr dirty="0"/>
              <a:t>For the WebSocket, PHP ratchet library is used which helps for asynchronous </a:t>
            </a:r>
            <a:endParaRPr sz="876" spc="-8" dirty="0"/>
          </a:p>
          <a:p>
            <a:pPr defTabSz="602615">
              <a:spcBef>
                <a:spcPts val="1700"/>
              </a:spcBef>
              <a:defRPr sz="4015" spc="-40"/>
            </a:pPr>
            <a:r>
              <a:rPr dirty="0"/>
              <a:t>communication. </a:t>
            </a:r>
            <a:endParaRPr sz="876" spc="-8" dirty="0"/>
          </a:p>
          <a:p>
            <a:pPr defTabSz="602615">
              <a:spcBef>
                <a:spcPts val="1700"/>
              </a:spcBef>
              <a:defRPr sz="4015" spc="-40"/>
            </a:pPr>
            <a:r>
              <a:rPr dirty="0"/>
              <a:t>And also, the front end is designed for this chat application using HTML and </a:t>
            </a:r>
            <a:endParaRPr sz="876" spc="-8" dirty="0"/>
          </a:p>
          <a:p>
            <a:pPr defTabSz="602615">
              <a:spcBef>
                <a:spcPts val="1700"/>
              </a:spcBef>
              <a:defRPr sz="4015" spc="-40"/>
            </a:pPr>
            <a:r>
              <a:rPr dirty="0"/>
              <a:t>CSS.</a:t>
            </a:r>
            <a:endParaRPr sz="876" spc="-8" dirty="0"/>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For Initation of websocket…"/>
          <p:cNvSpPr txBox="1">
            <a:spLocks noGrp="1"/>
          </p:cNvSpPr>
          <p:nvPr>
            <p:ph type="body" idx="1"/>
          </p:nvPr>
        </p:nvSpPr>
        <p:spPr>
          <a:xfrm>
            <a:off x="852075" y="1679099"/>
            <a:ext cx="22007925" cy="10741501"/>
          </a:xfrm>
          <a:prstGeom prst="rect">
            <a:avLst/>
          </a:prstGeom>
        </p:spPr>
        <p:txBody>
          <a:bodyPr>
            <a:normAutofit lnSpcReduction="10000"/>
          </a:bodyPr>
          <a:lstStyle/>
          <a:p>
            <a:pPr defTabSz="775969">
              <a:spcBef>
                <a:spcPts val="2200"/>
              </a:spcBef>
              <a:defRPr sz="5170" u="sng" spc="-51"/>
            </a:pPr>
            <a:r>
              <a:rPr sz="4000" dirty="0">
                <a:solidFill>
                  <a:schemeClr val="tx1">
                    <a:lumMod val="65000"/>
                  </a:schemeClr>
                </a:solidFill>
              </a:rPr>
              <a:t>//For </a:t>
            </a:r>
            <a:r>
              <a:rPr sz="4000" dirty="0" err="1">
                <a:solidFill>
                  <a:schemeClr val="tx1">
                    <a:lumMod val="65000"/>
                  </a:schemeClr>
                </a:solidFill>
              </a:rPr>
              <a:t>Initation</a:t>
            </a:r>
            <a:r>
              <a:rPr sz="4000" dirty="0">
                <a:solidFill>
                  <a:schemeClr val="tx1">
                    <a:lumMod val="65000"/>
                  </a:schemeClr>
                </a:solidFill>
              </a:rPr>
              <a:t> of </a:t>
            </a:r>
            <a:r>
              <a:rPr sz="4000" dirty="0" err="1">
                <a:solidFill>
                  <a:schemeClr val="tx1">
                    <a:lumMod val="65000"/>
                  </a:schemeClr>
                </a:solidFill>
              </a:rPr>
              <a:t>websocket</a:t>
            </a:r>
            <a:r>
              <a:rPr sz="4000" dirty="0">
                <a:solidFill>
                  <a:schemeClr val="tx1">
                    <a:lumMod val="65000"/>
                  </a:schemeClr>
                </a:solidFill>
              </a:rPr>
              <a:t> </a:t>
            </a:r>
            <a:endParaRPr sz="4000" spc="-11" dirty="0">
              <a:solidFill>
                <a:schemeClr val="tx1">
                  <a:lumMod val="65000"/>
                </a:schemeClr>
              </a:solidFill>
            </a:endParaRPr>
          </a:p>
          <a:p>
            <a:pPr defTabSz="775969">
              <a:spcBef>
                <a:spcPts val="2200"/>
              </a:spcBef>
              <a:defRPr sz="5170" spc="-51"/>
            </a:pPr>
            <a:r>
              <a:rPr sz="4000" dirty="0"/>
              <a:t>var conn = new WebSocket('</a:t>
            </a:r>
            <a:r>
              <a:rPr sz="4000" dirty="0" err="1"/>
              <a:t>ws</a:t>
            </a:r>
            <a:r>
              <a:rPr sz="4000" dirty="0"/>
              <a:t>://localhost:8080'); </a:t>
            </a:r>
            <a:endParaRPr sz="4000" spc="-11" dirty="0"/>
          </a:p>
          <a:p>
            <a:pPr defTabSz="775969">
              <a:spcBef>
                <a:spcPts val="2200"/>
              </a:spcBef>
              <a:defRPr sz="5170" spc="-51"/>
            </a:pPr>
            <a:r>
              <a:rPr sz="4000" dirty="0" err="1"/>
              <a:t>conn.onopen</a:t>
            </a:r>
            <a:r>
              <a:rPr sz="4000" dirty="0"/>
              <a:t> = function(e) { </a:t>
            </a:r>
            <a:endParaRPr sz="4000" spc="-11" dirty="0"/>
          </a:p>
          <a:p>
            <a:pPr defTabSz="775969">
              <a:spcBef>
                <a:spcPts val="2200"/>
              </a:spcBef>
              <a:defRPr sz="5170" spc="-51"/>
            </a:pPr>
            <a:r>
              <a:rPr sz="4000" dirty="0"/>
              <a:t>console.log("Connection established!"); </a:t>
            </a:r>
            <a:endParaRPr sz="4000" spc="-11" dirty="0"/>
          </a:p>
          <a:p>
            <a:pPr defTabSz="775969">
              <a:spcBef>
                <a:spcPts val="2200"/>
              </a:spcBef>
              <a:defRPr sz="5170" spc="-51"/>
            </a:pPr>
            <a:r>
              <a:rPr sz="4000" dirty="0"/>
              <a:t>}; </a:t>
            </a:r>
            <a:endParaRPr lang="en-IN" sz="4000" dirty="0"/>
          </a:p>
          <a:p>
            <a:pPr marL="0" marR="0" lvl="0" indent="0" algn="l" defTabSz="627379" rtl="0" eaLnBrk="1" fontAlgn="auto" latinLnBrk="0" hangingPunct="1">
              <a:lnSpc>
                <a:spcPct val="100000"/>
              </a:lnSpc>
              <a:spcBef>
                <a:spcPts val="1800"/>
              </a:spcBef>
              <a:spcAft>
                <a:spcPts val="0"/>
              </a:spcAft>
              <a:buClrTx/>
              <a:buSzTx/>
              <a:buFontTx/>
              <a:buNone/>
              <a:tabLst/>
              <a:defRPr sz="4180" u="sng" spc="-41"/>
            </a:pPr>
            <a:r>
              <a:rPr kumimoji="0" lang="en-IN" sz="4000" b="0" i="0" u="sng" strike="noStrike" kern="0" cap="none" spc="-41" normalizeH="0" baseline="0" noProof="0" dirty="0">
                <a:ln>
                  <a:noFill/>
                </a:ln>
                <a:solidFill>
                  <a:srgbClr val="FFFFFF">
                    <a:lumMod val="65000"/>
                  </a:srgbClr>
                </a:solidFill>
                <a:effectLst/>
                <a:uLnTx/>
                <a:uFillTx/>
                <a:latin typeface="Graphik"/>
                <a:sym typeface="Graphik"/>
              </a:rPr>
              <a:t>//When the send button is clicked </a:t>
            </a:r>
            <a:endParaRPr kumimoji="0" lang="en-IN" sz="4000" b="0" i="0" u="sng" strike="noStrike" kern="0" cap="none" spc="-9" normalizeH="0" baseline="0" noProof="0" dirty="0">
              <a:ln>
                <a:noFill/>
              </a:ln>
              <a:solidFill>
                <a:srgbClr val="FFFFFF">
                  <a:lumMod val="65000"/>
                </a:srgbClr>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spc="-41"/>
            </a:pPr>
            <a:r>
              <a:rPr kumimoji="0" lang="en-IN" sz="4000" b="0" i="0" u="none" strike="noStrike" kern="0" cap="none" spc="-41" normalizeH="0" baseline="0" noProof="0" dirty="0">
                <a:ln>
                  <a:noFill/>
                </a:ln>
                <a:solidFill>
                  <a:srgbClr val="FFFFFF"/>
                </a:solidFill>
                <a:effectLst/>
                <a:uLnTx/>
                <a:uFillTx/>
                <a:latin typeface="Graphik"/>
                <a:sym typeface="Graphik"/>
              </a:rPr>
              <a:t>$('.chat-bottom button').click(function(){ </a:t>
            </a:r>
          </a:p>
          <a:p>
            <a:pPr marL="0" marR="0" lvl="0" indent="0" algn="l" defTabSz="627379" rtl="0" eaLnBrk="1" fontAlgn="auto" latinLnBrk="0" hangingPunct="1">
              <a:lnSpc>
                <a:spcPct val="100000"/>
              </a:lnSpc>
              <a:spcBef>
                <a:spcPts val="1800"/>
              </a:spcBef>
              <a:spcAft>
                <a:spcPts val="0"/>
              </a:spcAft>
              <a:buClrTx/>
              <a:buSzTx/>
              <a:buFontTx/>
              <a:buNone/>
              <a:tabLst/>
              <a:defRPr sz="4180" spc="-41"/>
            </a:pPr>
            <a:endParaRPr kumimoji="0" lang="en-IN" sz="4000" b="0" i="0" u="none" strike="noStrike" kern="0" cap="none" spc="-9" normalizeH="0" baseline="0" noProof="0" dirty="0">
              <a:ln>
                <a:noFill/>
              </a:ln>
              <a:solidFill>
                <a:srgbClr val="FFFFFF"/>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u="sng" spc="-41"/>
            </a:pPr>
            <a:r>
              <a:rPr kumimoji="0" lang="en-IN" sz="4000" b="0" i="0" u="sng" strike="noStrike" kern="0" cap="none" spc="-41" normalizeH="0" baseline="0" noProof="0" dirty="0">
                <a:ln>
                  <a:noFill/>
                </a:ln>
                <a:solidFill>
                  <a:srgbClr val="FFFFFF">
                    <a:lumMod val="65000"/>
                  </a:srgbClr>
                </a:solidFill>
                <a:effectLst/>
                <a:uLnTx/>
                <a:uFillTx/>
                <a:latin typeface="Graphik"/>
                <a:sym typeface="Graphik"/>
              </a:rPr>
              <a:t>//Message in the input is encrypted using </a:t>
            </a:r>
            <a:r>
              <a:rPr kumimoji="0" lang="en-IN" sz="4000" b="0" i="0" u="sng" strike="noStrike" kern="0" cap="none" spc="-41" normalizeH="0" baseline="0" noProof="0" dirty="0" err="1">
                <a:ln>
                  <a:noFill/>
                </a:ln>
                <a:solidFill>
                  <a:srgbClr val="FFFFFF">
                    <a:lumMod val="65000"/>
                  </a:srgbClr>
                </a:solidFill>
                <a:effectLst/>
                <a:uLnTx/>
                <a:uFillTx/>
                <a:latin typeface="Graphik"/>
                <a:sym typeface="Graphik"/>
              </a:rPr>
              <a:t>CryptoJS</a:t>
            </a:r>
            <a:r>
              <a:rPr kumimoji="0" lang="en-IN" sz="4000" b="0" i="0" u="sng" strike="noStrike" kern="0" cap="none" spc="-41" normalizeH="0" baseline="0" noProof="0" dirty="0">
                <a:ln>
                  <a:noFill/>
                </a:ln>
                <a:solidFill>
                  <a:srgbClr val="FFFFFF">
                    <a:lumMod val="65000"/>
                  </a:srgbClr>
                </a:solidFill>
                <a:effectLst/>
                <a:uLnTx/>
                <a:uFillTx/>
                <a:latin typeface="Graphik"/>
                <a:sym typeface="Graphik"/>
              </a:rPr>
              <a:t> library with username as a </a:t>
            </a:r>
            <a:endParaRPr kumimoji="0" lang="en-IN" sz="4000" b="0" i="0" u="sng" strike="noStrike" kern="0" cap="none" spc="-9" normalizeH="0" baseline="0" noProof="0" dirty="0">
              <a:ln>
                <a:noFill/>
              </a:ln>
              <a:solidFill>
                <a:srgbClr val="FFFFFF">
                  <a:lumMod val="65000"/>
                </a:srgbClr>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u="sng" spc="-41"/>
            </a:pPr>
            <a:r>
              <a:rPr kumimoji="0" lang="en-IN" sz="4000" b="0" i="0" u="sng" strike="noStrike" kern="0" cap="none" spc="-41" normalizeH="0" baseline="0" noProof="0" dirty="0">
                <a:ln>
                  <a:noFill/>
                </a:ln>
                <a:solidFill>
                  <a:srgbClr val="FFFFFF">
                    <a:lumMod val="65000"/>
                  </a:srgbClr>
                </a:solidFill>
                <a:effectLst/>
                <a:uLnTx/>
                <a:uFillTx/>
                <a:latin typeface="Graphik"/>
                <a:sym typeface="Graphik"/>
              </a:rPr>
              <a:t>key. </a:t>
            </a:r>
            <a:endParaRPr kumimoji="0" lang="en-IN" sz="4000" b="0" i="0" u="sng" strike="noStrike" kern="0" cap="none" spc="-9" normalizeH="0" baseline="0" noProof="0" dirty="0">
              <a:ln>
                <a:noFill/>
              </a:ln>
              <a:solidFill>
                <a:srgbClr val="FFFFFF">
                  <a:lumMod val="65000"/>
                </a:srgbClr>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spc="-41"/>
            </a:pPr>
            <a:r>
              <a:rPr kumimoji="0" lang="en-IN" sz="4000" b="0" i="0" u="none" strike="noStrike" kern="0" cap="none" spc="-41" normalizeH="0" baseline="0" noProof="0" dirty="0">
                <a:ln>
                  <a:noFill/>
                </a:ln>
                <a:solidFill>
                  <a:srgbClr val="FFFFFF"/>
                </a:solidFill>
                <a:effectLst/>
                <a:uLnTx/>
                <a:uFillTx/>
                <a:latin typeface="Graphik"/>
                <a:sym typeface="Graphik"/>
              </a:rPr>
              <a:t>var cipher = </a:t>
            </a:r>
            <a:r>
              <a:rPr kumimoji="0" lang="en-IN" sz="4000" b="0" i="0" u="none" strike="noStrike" kern="0" cap="none" spc="-41" normalizeH="0" baseline="0" noProof="0" dirty="0" err="1">
                <a:ln>
                  <a:noFill/>
                </a:ln>
                <a:solidFill>
                  <a:srgbClr val="FFFFFF"/>
                </a:solidFill>
                <a:effectLst/>
                <a:uLnTx/>
                <a:uFillTx/>
                <a:latin typeface="Graphik"/>
                <a:sym typeface="Graphik"/>
              </a:rPr>
              <a:t>CryptoJS.AES.encrypt</a:t>
            </a:r>
            <a:r>
              <a:rPr kumimoji="0" lang="en-IN" sz="4000" b="0" i="0" u="none" strike="noStrike" kern="0" cap="none" spc="-41" normalizeH="0" baseline="0" noProof="0" dirty="0">
                <a:ln>
                  <a:noFill/>
                </a:ln>
                <a:solidFill>
                  <a:srgbClr val="FFFFFF"/>
                </a:solidFill>
                <a:effectLst/>
                <a:uLnTx/>
                <a:uFillTx/>
                <a:latin typeface="Graphik"/>
                <a:sym typeface="Graphik"/>
              </a:rPr>
              <a:t>(message, key); </a:t>
            </a:r>
            <a:endParaRPr kumimoji="0" lang="en-IN" sz="4000" b="0" i="0" u="none" strike="noStrike" kern="0" cap="none" spc="-9" normalizeH="0" baseline="0" noProof="0" dirty="0">
              <a:ln>
                <a:noFill/>
              </a:ln>
              <a:solidFill>
                <a:srgbClr val="FFFFFF"/>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spc="-41"/>
            </a:pPr>
            <a:r>
              <a:rPr kumimoji="0" lang="en-IN" sz="4000" b="0" i="0" u="none" strike="noStrike" kern="0" cap="none" spc="-41" normalizeH="0" baseline="0" noProof="0" dirty="0">
                <a:ln>
                  <a:noFill/>
                </a:ln>
                <a:solidFill>
                  <a:srgbClr val="FFFFFF"/>
                </a:solidFill>
                <a:effectLst/>
                <a:uLnTx/>
                <a:uFillTx/>
                <a:latin typeface="Graphik"/>
                <a:sym typeface="Graphik"/>
              </a:rPr>
              <a:t>var key = $('#</a:t>
            </a:r>
            <a:r>
              <a:rPr kumimoji="0" lang="en-IN" sz="4000" b="0" i="0" u="none" strike="noStrike" kern="0" cap="none" spc="-41" normalizeH="0" baseline="0" noProof="0" dirty="0" err="1">
                <a:ln>
                  <a:noFill/>
                </a:ln>
                <a:solidFill>
                  <a:srgbClr val="FFFFFF"/>
                </a:solidFill>
                <a:effectLst/>
                <a:uLnTx/>
                <a:uFillTx/>
                <a:latin typeface="Graphik"/>
                <a:sym typeface="Graphik"/>
              </a:rPr>
              <a:t>uname</a:t>
            </a:r>
            <a:r>
              <a:rPr kumimoji="0" lang="en-IN" sz="4000" b="0" i="0" u="none" strike="noStrike" kern="0" cap="none" spc="-41" normalizeH="0" baseline="0" noProof="0" dirty="0">
                <a:ln>
                  <a:noFill/>
                </a:ln>
                <a:solidFill>
                  <a:srgbClr val="FFFFFF"/>
                </a:solidFill>
                <a:effectLst/>
                <a:uLnTx/>
                <a:uFillTx/>
                <a:latin typeface="Graphik"/>
                <a:sym typeface="Graphik"/>
              </a:rPr>
              <a:t>').</a:t>
            </a:r>
            <a:r>
              <a:rPr kumimoji="0" lang="en-IN" sz="4000" b="0" i="0" u="none" strike="noStrike" kern="0" cap="none" spc="-41" normalizeH="0" baseline="0" noProof="0" dirty="0" err="1">
                <a:ln>
                  <a:noFill/>
                </a:ln>
                <a:solidFill>
                  <a:srgbClr val="FFFFFF"/>
                </a:solidFill>
                <a:effectLst/>
                <a:uLnTx/>
                <a:uFillTx/>
                <a:latin typeface="Graphik"/>
                <a:sym typeface="Graphik"/>
              </a:rPr>
              <a:t>val</a:t>
            </a:r>
            <a:r>
              <a:rPr kumimoji="0" lang="en-IN" sz="4000" b="0" i="0" u="none" strike="noStrike" kern="0" cap="none" spc="-41" normalizeH="0" baseline="0" noProof="0" dirty="0">
                <a:ln>
                  <a:noFill/>
                </a:ln>
                <a:solidFill>
                  <a:srgbClr val="FFFFFF"/>
                </a:solidFill>
                <a:effectLst/>
                <a:uLnTx/>
                <a:uFillTx/>
                <a:latin typeface="Graphik"/>
                <a:sym typeface="Graphik"/>
              </a:rPr>
              <a:t>(); </a:t>
            </a:r>
            <a:endParaRPr kumimoji="0" lang="en-IN" sz="4000" b="0" i="0" u="none" strike="noStrike" kern="0" cap="none" spc="-9" normalizeH="0" baseline="0" noProof="0" dirty="0">
              <a:ln>
                <a:noFill/>
              </a:ln>
              <a:solidFill>
                <a:srgbClr val="FFFFFF"/>
              </a:solidFill>
              <a:effectLst/>
              <a:uLnTx/>
              <a:uFillTx/>
              <a:latin typeface="Graphik"/>
              <a:sym typeface="Graphik"/>
            </a:endParaRPr>
          </a:p>
          <a:p>
            <a:pPr marL="0" marR="0" lvl="0" indent="0" algn="l" defTabSz="627379" rtl="0" eaLnBrk="1" fontAlgn="auto" latinLnBrk="0" hangingPunct="1">
              <a:lnSpc>
                <a:spcPct val="100000"/>
              </a:lnSpc>
              <a:spcBef>
                <a:spcPts val="1800"/>
              </a:spcBef>
              <a:spcAft>
                <a:spcPts val="0"/>
              </a:spcAft>
              <a:buClrTx/>
              <a:buSzTx/>
              <a:buFontTx/>
              <a:buNone/>
              <a:tabLst/>
              <a:defRPr sz="4180" spc="-41"/>
            </a:pPr>
            <a:r>
              <a:rPr kumimoji="0" lang="en-IN" sz="4000" b="0" i="0" u="none" strike="noStrike" kern="0" cap="none" spc="-41" normalizeH="0" baseline="0" noProof="0" dirty="0">
                <a:ln>
                  <a:noFill/>
                </a:ln>
                <a:solidFill>
                  <a:srgbClr val="FFFFFF"/>
                </a:solidFill>
                <a:effectLst/>
                <a:uLnTx/>
                <a:uFillTx/>
                <a:latin typeface="Graphik"/>
                <a:sym typeface="Graphik"/>
              </a:rPr>
              <a:t>var msg1 = {};</a:t>
            </a:r>
            <a:endParaRPr kumimoji="0" lang="en-IN" sz="4000" b="0" i="0" u="none" strike="noStrike" kern="0" cap="none" spc="-9" normalizeH="0" baseline="0" noProof="0" dirty="0">
              <a:ln>
                <a:noFill/>
              </a:ln>
              <a:solidFill>
                <a:srgbClr val="FFFFFF"/>
              </a:solidFill>
              <a:effectLst/>
              <a:uLnTx/>
              <a:uFillTx/>
              <a:latin typeface="Graphik"/>
              <a:sym typeface="Graphik"/>
            </a:endParaRPr>
          </a:p>
          <a:p>
            <a:pPr defTabSz="775969">
              <a:spcBef>
                <a:spcPts val="2200"/>
              </a:spcBef>
              <a:defRPr sz="5170" spc="-51"/>
            </a:pPr>
            <a:endParaRPr lang="en-IN" sz="1128" spc="-11" dirty="0"/>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Message is decrypted.…"/>
          <p:cNvSpPr txBox="1">
            <a:spLocks noGrp="1"/>
          </p:cNvSpPr>
          <p:nvPr>
            <p:ph type="body" idx="1"/>
          </p:nvPr>
        </p:nvSpPr>
        <p:spPr>
          <a:xfrm>
            <a:off x="1134942" y="1444910"/>
            <a:ext cx="22114116" cy="11317592"/>
          </a:xfrm>
          <a:prstGeom prst="rect">
            <a:avLst/>
          </a:prstGeom>
        </p:spPr>
        <p:txBody>
          <a:bodyPr>
            <a:normAutofit fontScale="92500" lnSpcReduction="20000"/>
          </a:bodyPr>
          <a:lstStyle/>
          <a:p>
            <a:pPr defTabSz="792479">
              <a:spcBef>
                <a:spcPts val="2300"/>
              </a:spcBef>
              <a:defRPr sz="5280" u="sng" spc="-52"/>
            </a:pPr>
            <a:r>
              <a:rPr lang="en-IN" sz="4000" dirty="0">
                <a:solidFill>
                  <a:schemeClr val="tx1">
                    <a:lumMod val="65000"/>
                  </a:schemeClr>
                </a:solidFill>
              </a:rPr>
              <a:t>//Appending message and username in the msg1 array which will be transferred over socket. </a:t>
            </a:r>
            <a:endParaRPr lang="en-IN" sz="4000" spc="-11" dirty="0">
              <a:solidFill>
                <a:schemeClr val="tx1">
                  <a:lumMod val="65000"/>
                </a:schemeClr>
              </a:solidFill>
            </a:endParaRPr>
          </a:p>
          <a:p>
            <a:pPr defTabSz="792479">
              <a:spcBef>
                <a:spcPts val="2300"/>
              </a:spcBef>
              <a:defRPr sz="5280" spc="-52"/>
            </a:pPr>
            <a:r>
              <a:rPr lang="en-IN" sz="4000" dirty="0"/>
              <a:t>msg1['cipher'] = </a:t>
            </a:r>
            <a:r>
              <a:rPr lang="en-IN" sz="4000" dirty="0" err="1"/>
              <a:t>JSON.stringify</a:t>
            </a:r>
            <a:r>
              <a:rPr lang="en-IN" sz="4000" dirty="0"/>
              <a:t>(cipher, </a:t>
            </a:r>
            <a:r>
              <a:rPr lang="en-IN" sz="4000" dirty="0" err="1"/>
              <a:t>replacerFunc</a:t>
            </a:r>
            <a:r>
              <a:rPr lang="en-IN" sz="4000" dirty="0"/>
              <a:t>()); </a:t>
            </a:r>
            <a:endParaRPr lang="en-IN" sz="4000" spc="-11" dirty="0"/>
          </a:p>
          <a:p>
            <a:pPr defTabSz="792479">
              <a:spcBef>
                <a:spcPts val="2300"/>
              </a:spcBef>
              <a:defRPr sz="5280" spc="-52"/>
            </a:pPr>
            <a:r>
              <a:rPr lang="en-IN" sz="4000" dirty="0"/>
              <a:t>msg1['</a:t>
            </a:r>
            <a:r>
              <a:rPr lang="en-IN" sz="4000" dirty="0" err="1"/>
              <a:t>encr</a:t>
            </a:r>
            <a:r>
              <a:rPr lang="en-IN" sz="4000" dirty="0"/>
              <a:t>'] = </a:t>
            </a:r>
            <a:r>
              <a:rPr lang="en-IN" sz="4000" dirty="0" err="1"/>
              <a:t>cipher.toString</a:t>
            </a:r>
            <a:r>
              <a:rPr lang="en-IN" sz="4000" dirty="0"/>
              <a:t>(); </a:t>
            </a:r>
            <a:endParaRPr lang="en-IN" sz="4000" spc="-11" dirty="0"/>
          </a:p>
          <a:p>
            <a:pPr defTabSz="792479">
              <a:spcBef>
                <a:spcPts val="2300"/>
              </a:spcBef>
              <a:defRPr sz="5280" spc="-52"/>
            </a:pPr>
            <a:r>
              <a:rPr lang="en-IN" sz="4000" dirty="0"/>
              <a:t>msg1['</a:t>
            </a:r>
            <a:r>
              <a:rPr lang="en-IN" sz="4000" dirty="0" err="1"/>
              <a:t>uname</a:t>
            </a:r>
            <a:r>
              <a:rPr lang="en-IN" sz="4000" dirty="0"/>
              <a:t>'] = </a:t>
            </a:r>
            <a:r>
              <a:rPr lang="en-IN" sz="4000" dirty="0" err="1"/>
              <a:t>uname</a:t>
            </a:r>
            <a:r>
              <a:rPr lang="en-IN" sz="4000" dirty="0"/>
              <a:t>; </a:t>
            </a:r>
            <a:endParaRPr lang="en-IN" sz="4000" spc="-11" dirty="0"/>
          </a:p>
          <a:p>
            <a:pPr defTabSz="792479">
              <a:spcBef>
                <a:spcPts val="2300"/>
              </a:spcBef>
              <a:defRPr sz="5280" spc="-52"/>
            </a:pPr>
            <a:r>
              <a:rPr lang="en-IN" sz="4000" dirty="0" err="1"/>
              <a:t>conn.send</a:t>
            </a:r>
            <a:r>
              <a:rPr lang="en-IN" sz="4000" dirty="0"/>
              <a:t>(</a:t>
            </a:r>
            <a:r>
              <a:rPr lang="en-IN" sz="4000" dirty="0" err="1"/>
              <a:t>JSON.stringify</a:t>
            </a:r>
            <a:r>
              <a:rPr lang="en-IN" sz="4000" dirty="0"/>
              <a:t>(msg1)); </a:t>
            </a:r>
            <a:endParaRPr lang="en-IN" sz="4000" spc="-11" dirty="0"/>
          </a:p>
          <a:p>
            <a:pPr defTabSz="792479">
              <a:spcBef>
                <a:spcPts val="2300"/>
              </a:spcBef>
              <a:defRPr sz="5280" spc="-52"/>
            </a:pPr>
            <a:r>
              <a:rPr lang="en-IN" sz="4000" dirty="0"/>
              <a:t>});</a:t>
            </a:r>
          </a:p>
          <a:p>
            <a:pPr defTabSz="792479">
              <a:spcBef>
                <a:spcPts val="2300"/>
              </a:spcBef>
              <a:defRPr sz="5280" spc="-52"/>
            </a:pPr>
            <a:endParaRPr lang="en-IN" sz="6600" spc="-11" dirty="0"/>
          </a:p>
          <a:p>
            <a:pPr defTabSz="775969">
              <a:spcBef>
                <a:spcPts val="2200"/>
              </a:spcBef>
              <a:defRPr sz="5170" u="sng" spc="-51"/>
            </a:pPr>
            <a:r>
              <a:rPr lang="en-IN" sz="4000" dirty="0">
                <a:solidFill>
                  <a:schemeClr val="tx1">
                    <a:lumMod val="65000"/>
                  </a:schemeClr>
                </a:solidFill>
              </a:rPr>
              <a:t>//On receiving the message. </a:t>
            </a:r>
            <a:endParaRPr lang="en-IN" sz="4000" spc="-11" dirty="0">
              <a:solidFill>
                <a:schemeClr val="tx1">
                  <a:lumMod val="65000"/>
                </a:schemeClr>
              </a:solidFill>
            </a:endParaRPr>
          </a:p>
          <a:p>
            <a:pPr defTabSz="775969">
              <a:spcBef>
                <a:spcPts val="2200"/>
              </a:spcBef>
              <a:defRPr sz="5170" spc="-51"/>
            </a:pPr>
            <a:r>
              <a:rPr lang="en-IN" sz="4000" dirty="0" err="1"/>
              <a:t>conn.onmessage</a:t>
            </a:r>
            <a:r>
              <a:rPr lang="en-IN" sz="4000" dirty="0"/>
              <a:t> = function(e) { </a:t>
            </a:r>
            <a:endParaRPr lang="en-IN" sz="4000" spc="-11" dirty="0"/>
          </a:p>
          <a:p>
            <a:pPr defTabSz="775969">
              <a:spcBef>
                <a:spcPts val="2200"/>
              </a:spcBef>
              <a:defRPr sz="5170" spc="-51"/>
            </a:pPr>
            <a:r>
              <a:rPr lang="en-IN" sz="4000" dirty="0"/>
              <a:t>var message = </a:t>
            </a:r>
            <a:r>
              <a:rPr lang="en-IN" sz="4000" dirty="0" err="1"/>
              <a:t>JSON.parse</a:t>
            </a:r>
            <a:r>
              <a:rPr lang="en-IN" sz="4000" dirty="0"/>
              <a:t>(</a:t>
            </a:r>
            <a:r>
              <a:rPr lang="en-IN" sz="4000" dirty="0" err="1"/>
              <a:t>e.data</a:t>
            </a:r>
            <a:r>
              <a:rPr lang="en-IN" sz="4000" dirty="0"/>
              <a:t>); </a:t>
            </a:r>
            <a:endParaRPr lang="en-IN" sz="4000" spc="-11" dirty="0"/>
          </a:p>
          <a:p>
            <a:pPr defTabSz="775969">
              <a:spcBef>
                <a:spcPts val="2200"/>
              </a:spcBef>
              <a:defRPr sz="5170" spc="-51"/>
            </a:pPr>
            <a:r>
              <a:rPr lang="en-IN" sz="4000" dirty="0"/>
              <a:t>var encrypted = </a:t>
            </a:r>
            <a:r>
              <a:rPr lang="en-IN" sz="4000" dirty="0" err="1"/>
              <a:t>JSON.parse</a:t>
            </a:r>
            <a:r>
              <a:rPr lang="en-IN" sz="4000" dirty="0"/>
              <a:t>(message['</a:t>
            </a:r>
            <a:r>
              <a:rPr lang="en-IN" sz="4000" dirty="0" err="1"/>
              <a:t>msg</a:t>
            </a:r>
            <a:r>
              <a:rPr lang="en-IN" sz="4000" dirty="0"/>
              <a:t>']); </a:t>
            </a:r>
          </a:p>
          <a:p>
            <a:pPr defTabSz="627379">
              <a:spcBef>
                <a:spcPts val="1800"/>
              </a:spcBef>
              <a:defRPr sz="4180" spc="-41"/>
            </a:pPr>
            <a:r>
              <a:rPr lang="en-US" sz="4000" dirty="0"/>
              <a:t>var decrypted = </a:t>
            </a:r>
            <a:r>
              <a:rPr lang="en-US" sz="4000" dirty="0" err="1"/>
              <a:t>CryptoJS.AES.decrypt</a:t>
            </a:r>
            <a:r>
              <a:rPr lang="en-US" sz="4000" dirty="0"/>
              <a:t>(cipher, key); </a:t>
            </a:r>
            <a:r>
              <a:rPr lang="en-US" sz="4000" dirty="0">
                <a:solidFill>
                  <a:schemeClr val="tx1">
                    <a:lumMod val="65000"/>
                  </a:schemeClr>
                </a:solidFill>
              </a:rPr>
              <a:t> </a:t>
            </a:r>
            <a:r>
              <a:rPr lang="en-US" sz="4000" u="sng" dirty="0">
                <a:solidFill>
                  <a:schemeClr val="tx1">
                    <a:lumMod val="65000"/>
                  </a:schemeClr>
                </a:solidFill>
              </a:rPr>
              <a:t>//Message is decrypted.</a:t>
            </a:r>
            <a:r>
              <a:rPr lang="en-US" sz="4000" dirty="0">
                <a:solidFill>
                  <a:schemeClr val="tx1">
                    <a:lumMod val="65000"/>
                  </a:schemeClr>
                </a:solidFill>
              </a:rPr>
              <a:t> </a:t>
            </a:r>
            <a:endParaRPr lang="en-US" sz="4000" spc="-9" dirty="0">
              <a:solidFill>
                <a:schemeClr val="tx1">
                  <a:lumMod val="65000"/>
                </a:schemeClr>
              </a:solidFill>
            </a:endParaRPr>
          </a:p>
          <a:p>
            <a:pPr defTabSz="627379">
              <a:spcBef>
                <a:spcPts val="1800"/>
              </a:spcBef>
              <a:defRPr sz="4180" spc="-41"/>
            </a:pPr>
            <a:r>
              <a:rPr lang="en-US" sz="4000" dirty="0"/>
              <a:t>$('.chat-area').append((message));  </a:t>
            </a:r>
            <a:r>
              <a:rPr lang="en-US" sz="4000" dirty="0">
                <a:solidFill>
                  <a:schemeClr val="tx1">
                    <a:lumMod val="65000"/>
                  </a:schemeClr>
                </a:solidFill>
              </a:rPr>
              <a:t>//Message is appended and shown to the receiver. </a:t>
            </a:r>
          </a:p>
          <a:p>
            <a:pPr defTabSz="627379">
              <a:spcBef>
                <a:spcPts val="1800"/>
              </a:spcBef>
              <a:defRPr sz="4180" spc="-41"/>
            </a:pPr>
            <a:endParaRPr lang="en-US" sz="4000" spc="-9" dirty="0"/>
          </a:p>
          <a:p>
            <a:pPr defTabSz="627379">
              <a:spcBef>
                <a:spcPts val="1800"/>
              </a:spcBef>
              <a:defRPr sz="4180" spc="-41"/>
            </a:pPr>
            <a:r>
              <a:rPr lang="en-US" sz="4000" dirty="0"/>
              <a:t>};</a:t>
            </a:r>
          </a:p>
          <a:p>
            <a:pPr defTabSz="792479">
              <a:spcBef>
                <a:spcPts val="2300"/>
              </a:spcBef>
              <a:defRPr sz="5280" spc="-52"/>
            </a:pPr>
            <a:endParaRPr lang="en-IN" sz="4000" dirty="0"/>
          </a:p>
          <a:p>
            <a:pPr defTabSz="347472">
              <a:spcBef>
                <a:spcPts val="0"/>
              </a:spcBef>
              <a:defRPr sz="1216" spc="0">
                <a:solidFill>
                  <a:srgbClr val="000000"/>
                </a:solidFill>
                <a:latin typeface="Times Roman"/>
                <a:ea typeface="Times Roman"/>
                <a:cs typeface="Times Roman"/>
                <a:sym typeface="Times Roman"/>
              </a:defRPr>
            </a:pPr>
            <a:endParaRPr sz="912"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6" name="Image" descr="Image"/>
          <p:cNvPicPr>
            <a:picLocks noChangeAspect="1"/>
          </p:cNvPicPr>
          <p:nvPr/>
        </p:nvPicPr>
        <p:blipFill>
          <a:blip r:embed="rId2"/>
          <a:stretch>
            <a:fillRect/>
          </a:stretch>
        </p:blipFill>
        <p:spPr>
          <a:xfrm>
            <a:off x="1633469" y="4214585"/>
            <a:ext cx="9190041" cy="6972882"/>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
        <p:nvSpPr>
          <p:cNvPr id="187" name="Text"/>
          <p:cNvSpPr txBox="1"/>
          <p:nvPr/>
        </p:nvSpPr>
        <p:spPr>
          <a:xfrm>
            <a:off x="11549024" y="6403847"/>
            <a:ext cx="1285952" cy="908305"/>
          </a:xfrm>
          <a:prstGeom prst="rect">
            <a:avLst/>
          </a:prstGeom>
          <a:ln w="12700">
            <a:miter lim="400000"/>
          </a:ln>
        </p:spPr>
        <p:txBody>
          <a:bodyPr wrap="none" lIns="50800" tIns="50800" rIns="50800" bIns="50800" anchor="ctr">
            <a:spAutoFit/>
          </a:bodyPr>
          <a:lstStyle/>
          <a:p>
            <a:endParaRPr/>
          </a:p>
        </p:txBody>
      </p:sp>
      <p:sp>
        <p:nvSpPr>
          <p:cNvPr id="6" name="Agenda Title">
            <a:extLst>
              <a:ext uri="{FF2B5EF4-FFF2-40B4-BE49-F238E27FC236}">
                <a16:creationId xmlns:a16="http://schemas.microsoft.com/office/drawing/2014/main" id="{FF1A4C92-911A-4D41-B920-9F9E29CFD963}"/>
              </a:ext>
            </a:extLst>
          </p:cNvPr>
          <p:cNvSpPr txBox="1">
            <a:spLocks/>
          </p:cNvSpPr>
          <p:nvPr/>
        </p:nvSpPr>
        <p:spPr>
          <a:xfrm>
            <a:off x="1270000" y="1346200"/>
            <a:ext cx="21844000" cy="1562100"/>
          </a:xfrm>
          <a:prstGeom prst="rect">
            <a:avLst/>
          </a:prstGeom>
        </p:spPr>
        <p:txBody>
          <a:bodyPr/>
          <a:lst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9pPr>
          </a:lstStyle>
          <a:p>
            <a:pPr hangingPunct="1"/>
            <a:r>
              <a:rPr lang="en-IN" dirty="0"/>
              <a:t>Output</a:t>
            </a:r>
          </a:p>
        </p:txBody>
      </p:sp>
      <p:pic>
        <p:nvPicPr>
          <p:cNvPr id="7" name="Image" descr="Image">
            <a:extLst>
              <a:ext uri="{FF2B5EF4-FFF2-40B4-BE49-F238E27FC236}">
                <a16:creationId xmlns:a16="http://schemas.microsoft.com/office/drawing/2014/main" id="{7F771EC9-132E-4088-B9FC-59B0CA314666}"/>
              </a:ext>
            </a:extLst>
          </p:cNvPr>
          <p:cNvPicPr>
            <a:picLocks noChangeAspect="1"/>
          </p:cNvPicPr>
          <p:nvPr/>
        </p:nvPicPr>
        <p:blipFill>
          <a:blip r:embed="rId3"/>
          <a:stretch>
            <a:fillRect/>
          </a:stretch>
        </p:blipFill>
        <p:spPr>
          <a:xfrm>
            <a:off x="12192000" y="4686248"/>
            <a:ext cx="10989189" cy="434350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Appending message and username in the msg1 array which will be transferred over socket.…"/>
          <p:cNvSpPr txBox="1">
            <a:spLocks noGrp="1"/>
          </p:cNvSpPr>
          <p:nvPr>
            <p:ph type="body" idx="1"/>
          </p:nvPr>
        </p:nvSpPr>
        <p:spPr>
          <a:xfrm>
            <a:off x="1066800" y="3937000"/>
            <a:ext cx="21844000" cy="8432800"/>
          </a:xfrm>
          <a:prstGeom prst="rect">
            <a:avLst/>
          </a:prstGeom>
        </p:spPr>
        <p:txBody>
          <a:bodyPr>
            <a:normAutofit/>
          </a:bodyPr>
          <a:lstStyle/>
          <a:p>
            <a:pPr defTabSz="775969">
              <a:spcBef>
                <a:spcPts val="2200"/>
              </a:spcBef>
              <a:defRPr sz="5170" spc="-51"/>
            </a:pPr>
            <a:endParaRPr lang="en-IN" sz="800" spc="-11" dirty="0"/>
          </a:p>
          <a:p>
            <a:pPr defTabSz="792479">
              <a:spcBef>
                <a:spcPts val="2300"/>
              </a:spcBef>
              <a:defRPr sz="5280" spc="-52"/>
            </a:pPr>
            <a:endParaRPr lang="en-IN" sz="1152" spc="-11" dirty="0"/>
          </a:p>
        </p:txBody>
      </p:sp>
      <p:sp>
        <p:nvSpPr>
          <p:cNvPr id="7" name="Agenda Title">
            <a:extLst>
              <a:ext uri="{FF2B5EF4-FFF2-40B4-BE49-F238E27FC236}">
                <a16:creationId xmlns:a16="http://schemas.microsoft.com/office/drawing/2014/main" id="{E7536031-F1D7-4898-ABC5-0D30B94F2E61}"/>
              </a:ext>
            </a:extLst>
          </p:cNvPr>
          <p:cNvSpPr txBox="1">
            <a:spLocks/>
          </p:cNvSpPr>
          <p:nvPr/>
        </p:nvSpPr>
        <p:spPr>
          <a:xfrm>
            <a:off x="467567" y="4817188"/>
            <a:ext cx="21844000" cy="1562100"/>
          </a:xfrm>
          <a:prstGeom prst="rect">
            <a:avLst/>
          </a:prstGeom>
        </p:spPr>
        <p:txBody>
          <a:bodyPr/>
          <a:lst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9pPr>
          </a:lstStyle>
          <a:p>
            <a:pPr hangingPunct="1"/>
            <a:r>
              <a:rPr lang="en-IN" sz="16600" dirty="0"/>
              <a:t>Thank You !!</a:t>
            </a:r>
          </a:p>
        </p:txBody>
      </p:sp>
    </p:spTree>
  </p:cSld>
  <p:clrMapOvr>
    <a:masterClrMapping/>
  </p:clrMapOvr>
  <p:transition spd="med"/>
</p:sld>
</file>

<file path=ppt/theme/theme1.xml><?xml version="1.0" encoding="utf-8"?>
<a:theme xmlns:a="http://schemas.openxmlformats.org/drawingml/2006/main" name="22_ColorGradient">
  <a:themeElements>
    <a:clrScheme name="22_ColorGradient">
      <a:dk1>
        <a:srgbClr val="D000FF"/>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 Medium"/>
            <a:ea typeface="Graphik Medium"/>
            <a:cs typeface="Graphik 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FFFFFF"/>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TotalTime>
  <Words>508</Words>
  <Application>Microsoft Office PowerPoint</Application>
  <PresentationFormat>Custom</PresentationFormat>
  <Paragraphs>64</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Graphik</vt:lpstr>
      <vt:lpstr>Graphik Medium</vt:lpstr>
      <vt:lpstr>Graphik Semibold</vt:lpstr>
      <vt:lpstr>Helvetica Neue</vt:lpstr>
      <vt:lpstr>Times Roman</vt:lpstr>
      <vt:lpstr>22_ColorGradient</vt:lpstr>
      <vt:lpstr>Communication over socket using AES algorithm</vt:lpstr>
      <vt:lpstr>PROBLEM STATEMENT</vt:lpstr>
      <vt:lpstr>APPROACH</vt:lpstr>
      <vt:lpstr>Block diagram and algorithm</vt:lpstr>
      <vt:lpstr>Implementation details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 over socket using AES algorithm</dc:title>
  <cp:lastModifiedBy>Ayush Jaiswal</cp:lastModifiedBy>
  <cp:revision>4</cp:revision>
  <dcterms:modified xsi:type="dcterms:W3CDTF">2021-05-06T02:02:07Z</dcterms:modified>
</cp:coreProperties>
</file>